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68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14630400" cy="8229600"/>
  <p:notesSz cx="8229600" cy="14630400"/>
  <p:embeddedFontLst>
    <p:embeddedFont>
      <p:font typeface="Montserrat" panose="020B0604020202020204" charset="0"/>
      <p:regular r:id="rId16"/>
    </p:embeddedFont>
    <p:embeddedFont>
      <p:font typeface="Heebo Light" panose="020B0604020202020204" charset="0"/>
      <p:regular r:id="rId17"/>
    </p:embeddedFont>
    <p:embeddedFont>
      <p:font typeface="Sora Medium" panose="020B0604020202020204" charset="0"/>
      <p:regular r:id="rId18"/>
    </p:embeddedFont>
    <p:embeddedFont>
      <p:font typeface="Noto Sans TC" panose="020B0604020202020204" charset="-128"/>
      <p:regular r:id="rId19"/>
    </p:embeddedFont>
    <p:embeddedFont>
      <p:font typeface="Calibri" panose="020F0502020204030204" pitchFamily="34" charset="0"/>
      <p:regular r:id="rId20"/>
      <p:bold r:id="rId21"/>
    </p:embeddedFont>
  </p:embeddedFontLst>
  <p:defaultTextStyle>
    <a:defPPr>
      <a:defRPr lang="ar-E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2" d="100"/>
          <a:sy n="72" d="100"/>
        </p:scale>
        <p:origin x="52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235319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92655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Ecommerce Sales Analysis – Microsoft Learn Club Final Project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59154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 smtClean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from 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Microsoft Learn Student Club present our ecommerce sales analysis using Power BI.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737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Shipping Analysis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12265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5" name="Text 2"/>
          <p:cNvSpPr/>
          <p:nvPr/>
        </p:nvSpPr>
        <p:spPr>
          <a:xfrm>
            <a:off x="7017306" y="3200519"/>
            <a:ext cx="289941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Average Shipping Time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4045268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8.48 days across all shipments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200203" y="312265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8" name="Text 5"/>
          <p:cNvSpPr/>
          <p:nvPr/>
        </p:nvSpPr>
        <p:spPr>
          <a:xfrm>
            <a:off x="10937319" y="32005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Slowest Regions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937319" y="3690938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South and West regions face delays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22470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1" name="Text 8"/>
          <p:cNvSpPr/>
          <p:nvPr/>
        </p:nvSpPr>
        <p:spPr>
          <a:xfrm>
            <a:off x="7017306" y="53025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Shipping Methods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017306" y="5792986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Three methods used evenly, ensuring flexibility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20478"/>
            <a:ext cx="730662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Time-Based Performance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969419"/>
            <a:ext cx="1134070" cy="166985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8022" y="31962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Yearly Trends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268022" y="3686651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Sales fluctuate between 1997 and 1998 with a notable peak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639270"/>
            <a:ext cx="1134070" cy="166985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8022" y="48660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Monthly Patterns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268022" y="5356503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High sales in January and February; lower in other months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03152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Summary of Key Insights &amp; Recommendations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38768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Insights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96882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Beverages lead sales with 21.16% share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41102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Over 35% of sales from USA-based suppliers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85322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Shipping delays impact South and West regions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29542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Top three products drive majority of revenue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338768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Recommendations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599521" y="396882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Focus marketing on high-performing categories such as Beverages and Condiments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477393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Optimize shipping to reduce delays and improve satisfaction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557903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Investigate and resolve data inconsistency in product sales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99521" y="638413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Use interactive dashboard slicers for dynamic analysis</a:t>
            </a:r>
            <a:endParaRPr lang="en-US" sz="17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4739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Special Thanks &amp; Acknowledgments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80511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30906" y="2882979"/>
            <a:ext cx="681930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Microsoft Learn Student Club – Kafrelsheikh University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3727728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Gratitude for organizing impactful sessions and mentorship that boosted technical and professional growth.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3790" y="490716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530906" y="4985028"/>
            <a:ext cx="450901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Power BI Community Instructor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530906" y="5475446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Appreciation for clear, practical instruction full of real-world business intelligence insights and passion.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93790" y="6456402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This project’s success owes much to your guidance, support, and dedication throughout the learning journey.</a:t>
            </a: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35320344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05176"/>
            <a:ext cx="8624530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Introduction &amp; Credits</a:t>
            </a:r>
            <a:endParaRPr lang="en-US" sz="6150" dirty="0"/>
          </a:p>
        </p:txBody>
      </p:sp>
      <p:sp>
        <p:nvSpPr>
          <p:cNvPr id="3" name="Text 1"/>
          <p:cNvSpPr/>
          <p:nvPr/>
        </p:nvSpPr>
        <p:spPr>
          <a:xfrm>
            <a:off x="793790" y="2723555"/>
            <a:ext cx="4293275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This project is created by </a:t>
            </a:r>
            <a:endParaRPr lang="en-US" sz="2650" dirty="0"/>
          </a:p>
        </p:txBody>
      </p:sp>
      <p:sp>
        <p:nvSpPr>
          <p:cNvPr id="4" name="Shape 5"/>
          <p:cNvSpPr/>
          <p:nvPr/>
        </p:nvSpPr>
        <p:spPr>
          <a:xfrm>
            <a:off x="793790" y="516731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6"/>
          <p:cNvSpPr/>
          <p:nvPr/>
        </p:nvSpPr>
        <p:spPr>
          <a:xfrm>
            <a:off x="1530906" y="52451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Expertise</a:t>
            </a:r>
            <a:endParaRPr lang="en-US" sz="2200" dirty="0"/>
          </a:p>
        </p:txBody>
      </p:sp>
      <p:sp>
        <p:nvSpPr>
          <p:cNvPr id="6" name="Text 7"/>
          <p:cNvSpPr/>
          <p:nvPr/>
        </p:nvSpPr>
        <p:spPr>
          <a:xfrm>
            <a:off x="1530906" y="5735598"/>
            <a:ext cx="34214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Strong foundation in data analytics and Power BI techniques.</a:t>
            </a:r>
            <a:endParaRPr lang="en-US" sz="1750" dirty="0"/>
          </a:p>
        </p:txBody>
      </p:sp>
      <p:sp>
        <p:nvSpPr>
          <p:cNvPr id="7" name="Shape 8"/>
          <p:cNvSpPr/>
          <p:nvPr/>
        </p:nvSpPr>
        <p:spPr>
          <a:xfrm>
            <a:off x="5235893" y="516731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8" name="Text 9"/>
          <p:cNvSpPr/>
          <p:nvPr/>
        </p:nvSpPr>
        <p:spPr>
          <a:xfrm>
            <a:off x="5973008" y="52451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Collaboration</a:t>
            </a:r>
            <a:endParaRPr lang="en-US" sz="2200" dirty="0"/>
          </a:p>
        </p:txBody>
      </p:sp>
      <p:sp>
        <p:nvSpPr>
          <p:cNvPr id="9" name="Text 10"/>
          <p:cNvSpPr/>
          <p:nvPr/>
        </p:nvSpPr>
        <p:spPr>
          <a:xfrm>
            <a:off x="5973008" y="5735598"/>
            <a:ext cx="34214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Combining skills for comprehensive full-cycle project delivery.</a:t>
            </a:r>
            <a:endParaRPr lang="en-US" sz="1750" dirty="0"/>
          </a:p>
        </p:txBody>
      </p:sp>
      <p:sp>
        <p:nvSpPr>
          <p:cNvPr id="10" name="Shape 11"/>
          <p:cNvSpPr/>
          <p:nvPr/>
        </p:nvSpPr>
        <p:spPr>
          <a:xfrm>
            <a:off x="9677995" y="516731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1" name="Text 2"/>
          <p:cNvSpPr/>
          <p:nvPr/>
        </p:nvSpPr>
        <p:spPr>
          <a:xfrm>
            <a:off x="793790" y="348900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 Ammar Gamal </a:t>
            </a:r>
            <a:endParaRPr lang="en-US" sz="1750" dirty="0"/>
          </a:p>
        </p:txBody>
      </p:sp>
      <p:sp>
        <p:nvSpPr>
          <p:cNvPr id="12" name="Text 3"/>
          <p:cNvSpPr/>
          <p:nvPr/>
        </p:nvSpPr>
        <p:spPr>
          <a:xfrm>
            <a:off x="793790" y="393120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Mahmoud Elkadeem.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959905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63615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Project Objective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1685092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26262B"/>
          </a:solidFill>
          <a:ln/>
        </p:spPr>
      </p:sp>
      <p:sp>
        <p:nvSpPr>
          <p:cNvPr id="5" name="Text 2"/>
          <p:cNvSpPr/>
          <p:nvPr/>
        </p:nvSpPr>
        <p:spPr>
          <a:xfrm>
            <a:off x="6507004" y="19119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Data Cleaning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2402324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Prepare clean and accurate ecommerce data for modeling.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280190" y="3218855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26262B"/>
          </a:solidFill>
          <a:ln/>
        </p:spPr>
      </p:sp>
      <p:sp>
        <p:nvSpPr>
          <p:cNvPr id="8" name="Text 5"/>
          <p:cNvSpPr/>
          <p:nvPr/>
        </p:nvSpPr>
        <p:spPr>
          <a:xfrm>
            <a:off x="6507004" y="34456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Data Modeling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6507004" y="3936087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Develop a Galaxy Schema for efficient analysis.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4752618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26262B"/>
          </a:solidFill>
          <a:ln/>
        </p:spPr>
      </p:sp>
      <p:sp>
        <p:nvSpPr>
          <p:cNvPr id="11" name="Text 8"/>
          <p:cNvSpPr/>
          <p:nvPr/>
        </p:nvSpPr>
        <p:spPr>
          <a:xfrm>
            <a:off x="6507004" y="49794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Visualization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07004" y="5469850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Create interactive dashboards for KPIs and trends.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280190" y="6286381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26262B"/>
          </a:solidFill>
          <a:ln/>
        </p:spPr>
      </p:sp>
      <p:sp>
        <p:nvSpPr>
          <p:cNvPr id="14" name="Text 11"/>
          <p:cNvSpPr/>
          <p:nvPr/>
        </p:nvSpPr>
        <p:spPr>
          <a:xfrm>
            <a:off x="6507004" y="65131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Insights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6507004" y="7003613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Deliver actionable business recommendations.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47512"/>
            <a:ext cx="642901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Phase 1: Data Cleaning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09645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5" name="Text 2"/>
          <p:cNvSpPr/>
          <p:nvPr/>
        </p:nvSpPr>
        <p:spPr>
          <a:xfrm>
            <a:off x="7017306" y="21743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Cleaned Data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266473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Handled missing ProductID and removed unnecessary columns.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280190" y="348126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8" name="Text 5"/>
          <p:cNvSpPr/>
          <p:nvPr/>
        </p:nvSpPr>
        <p:spPr>
          <a:xfrm>
            <a:off x="7017306" y="3559135"/>
            <a:ext cx="296894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Data Type Validation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017306" y="4049554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Verified and adjusted data types for accuracy.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486608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1" name="Text 8"/>
          <p:cNvSpPr/>
          <p:nvPr/>
        </p:nvSpPr>
        <p:spPr>
          <a:xfrm>
            <a:off x="7017306" y="49439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Enriched Data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017306" y="5434370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Created Full Name and filled null Regions with "Unknown".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280190" y="625090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4" name="Text 11"/>
          <p:cNvSpPr/>
          <p:nvPr/>
        </p:nvSpPr>
        <p:spPr>
          <a:xfrm>
            <a:off x="7017306" y="63287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Data Merging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6819186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Combined Orders with OrderDetails using OrderID key.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59756"/>
            <a:ext cx="1164062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Phase 2: Data Modeling (Galaxy Schema)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13551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Fact Tables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716655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Orders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158853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OrdersDetails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332928" y="313551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Dimension Tables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5332928" y="3716655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Customers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5332928" y="4158853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Employees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5332928" y="4601051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Shippers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5332928" y="5043249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Products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5332928" y="5485448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Suppliers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5332928" y="5927646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Categories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9872067" y="3135511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Relationships &amp; Calculations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872067" y="4070985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Many-to-one relationships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9872067" y="4513183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Calculated Year, Month, Quarter, Weekday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16524"/>
            <a:ext cx="781526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Phase 3: Dashboard Design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7893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Overview (KPIs)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32112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Top Products &amp; Regions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76332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Time-Based Analysis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20552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4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Category Sales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64772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5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Supplier Contribution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08992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6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Shipping &amp; Fulfillment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553212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7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Insights &amp; Recommendations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615017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Each page features interactive slicers for dynamic filtering and analysis.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25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18622" y="496729"/>
            <a:ext cx="4516398" cy="5644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Key Metrics (KPIs)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6118622" y="1422440"/>
            <a:ext cx="7879556" cy="5961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650"/>
              </a:lnSpc>
              <a:buNone/>
            </a:pPr>
            <a:r>
              <a:rPr lang="en-US" sz="4650" dirty="0" smtClean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51K</a:t>
            </a:r>
            <a:endParaRPr lang="en-US" sz="4650" dirty="0"/>
          </a:p>
        </p:txBody>
      </p:sp>
      <p:sp>
        <p:nvSpPr>
          <p:cNvPr id="5" name="Text 2"/>
          <p:cNvSpPr/>
          <p:nvPr/>
        </p:nvSpPr>
        <p:spPr>
          <a:xfrm>
            <a:off x="8929330" y="2244328"/>
            <a:ext cx="2258139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200"/>
              </a:lnSpc>
            </a:pPr>
            <a:r>
              <a:rPr lang="en-US" sz="1750" dirty="0" smtClean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Total Quantity Sold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118622" y="3158847"/>
            <a:ext cx="7879556" cy="5961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650"/>
              </a:lnSpc>
              <a:buNone/>
            </a:pPr>
            <a:r>
              <a:rPr lang="en-US" sz="4650" dirty="0" smtClean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1.52K</a:t>
            </a:r>
            <a:endParaRPr lang="en-US" sz="4650" dirty="0"/>
          </a:p>
        </p:txBody>
      </p:sp>
      <p:sp>
        <p:nvSpPr>
          <p:cNvPr id="7" name="Text 4"/>
          <p:cNvSpPr/>
          <p:nvPr/>
        </p:nvSpPr>
        <p:spPr>
          <a:xfrm>
            <a:off x="8875276" y="3980736"/>
            <a:ext cx="2366248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Average Order Value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118622" y="4895255"/>
            <a:ext cx="7879556" cy="5961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650"/>
              </a:lnSpc>
              <a:buNone/>
            </a:pPr>
            <a:r>
              <a:rPr lang="en-US" sz="4650" dirty="0" smtClean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14.22K</a:t>
            </a:r>
            <a:endParaRPr lang="en-US" sz="4650" dirty="0"/>
          </a:p>
        </p:txBody>
      </p:sp>
      <p:sp>
        <p:nvSpPr>
          <p:cNvPr id="9" name="Text 6"/>
          <p:cNvSpPr/>
          <p:nvPr/>
        </p:nvSpPr>
        <p:spPr>
          <a:xfrm>
            <a:off x="8929330" y="5717143"/>
            <a:ext cx="2258139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200"/>
              </a:lnSpc>
            </a:pPr>
            <a:r>
              <a:rPr lang="en-US" sz="1750" dirty="0" smtClean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AOV per Customer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6118622" y="6631662"/>
            <a:ext cx="7879556" cy="5961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650"/>
              </a:lnSpc>
              <a:buNone/>
            </a:pPr>
            <a:r>
              <a:rPr lang="en-US" sz="4650" dirty="0" smtClean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830</a:t>
            </a:r>
            <a:endParaRPr lang="en-US" sz="4650" dirty="0"/>
          </a:p>
        </p:txBody>
      </p:sp>
      <p:sp>
        <p:nvSpPr>
          <p:cNvPr id="11" name="Text 8"/>
          <p:cNvSpPr/>
          <p:nvPr/>
        </p:nvSpPr>
        <p:spPr>
          <a:xfrm>
            <a:off x="8929330" y="7453551"/>
            <a:ext cx="2258139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200"/>
              </a:lnSpc>
            </a:pPr>
            <a:r>
              <a:rPr lang="en-US" sz="1750" dirty="0" smtClean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Number of Orders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91533"/>
            <a:ext cx="722959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Top Performing Products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7810" y="3089971"/>
            <a:ext cx="7556421" cy="1958578"/>
          </a:xfrm>
          <a:prstGeom prst="roundRect">
            <a:avLst>
              <a:gd name="adj" fmla="val 1300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95430" y="3097591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522244" y="3241300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Product 1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296644" y="3241300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 smtClean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141.3K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95430" y="3747910"/>
            <a:ext cx="75411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6522244" y="3891619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Product 2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0296644" y="3891619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 smtClean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80.37K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295430" y="4398230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6522244" y="454193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Product 3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10296644" y="454193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 smtClean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71.16K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6287810" y="4799052"/>
            <a:ext cx="75411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6514624" y="4942761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10289024" y="4942761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6280190" y="5712143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Top three products drive majority of sales; one shows possible data inconsistency.</a:t>
            </a:r>
            <a:endParaRPr lang="en-US" sz="20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12984"/>
            <a:ext cx="654867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Category Performance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2330" y="3303746"/>
            <a:ext cx="7825621" cy="782562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412456" y="5854184"/>
            <a:ext cx="382667" cy="4783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0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30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2330" y="3303746"/>
            <a:ext cx="7825621" cy="782562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000631" y="4266009"/>
            <a:ext cx="382667" cy="4783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0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30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02330" y="3303746"/>
            <a:ext cx="7825621" cy="782562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246745" y="4266009"/>
            <a:ext cx="382667" cy="4783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0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3000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02330" y="3303746"/>
            <a:ext cx="7825621" cy="7825621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9834920" y="5854184"/>
            <a:ext cx="382667" cy="4783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0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4</a:t>
            </a:r>
            <a:endParaRPr lang="en-US" sz="3000" dirty="0"/>
          </a:p>
        </p:txBody>
      </p:sp>
      <p:sp>
        <p:nvSpPr>
          <p:cNvPr id="11" name="Text 5"/>
          <p:cNvSpPr/>
          <p:nvPr/>
        </p:nvSpPr>
        <p:spPr>
          <a:xfrm>
            <a:off x="878919" y="30831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Beverages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93790" y="3573542"/>
            <a:ext cx="30054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21.16% of total sales – strong leader</a:t>
            </a:r>
            <a:endParaRPr lang="en-US" sz="1750" dirty="0"/>
          </a:p>
        </p:txBody>
      </p:sp>
      <p:sp>
        <p:nvSpPr>
          <p:cNvPr id="13" name="Text 7"/>
          <p:cNvSpPr/>
          <p:nvPr/>
        </p:nvSpPr>
        <p:spPr>
          <a:xfrm>
            <a:off x="4475678" y="2175391"/>
            <a:ext cx="233303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Dairy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4475678" y="2665809"/>
            <a:ext cx="23330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Consistent sales share</a:t>
            </a:r>
            <a:endParaRPr lang="en-US" sz="1750" dirty="0"/>
          </a:p>
        </p:txBody>
      </p:sp>
      <p:sp>
        <p:nvSpPr>
          <p:cNvPr id="15" name="Text 9"/>
          <p:cNvSpPr/>
          <p:nvPr/>
        </p:nvSpPr>
        <p:spPr>
          <a:xfrm>
            <a:off x="7774067" y="2175391"/>
            <a:ext cx="242792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Meat/Poultry</a:t>
            </a:r>
            <a:endParaRPr lang="en-US" sz="2200" dirty="0"/>
          </a:p>
        </p:txBody>
      </p:sp>
      <p:sp>
        <p:nvSpPr>
          <p:cNvPr id="16" name="Text 10"/>
          <p:cNvSpPr/>
          <p:nvPr/>
        </p:nvSpPr>
        <p:spPr>
          <a:xfrm>
            <a:off x="7774067" y="2665809"/>
            <a:ext cx="24279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Balanced quantity sold</a:t>
            </a:r>
            <a:endParaRPr lang="en-US" sz="1750" dirty="0"/>
          </a:p>
        </p:txBody>
      </p:sp>
      <p:sp>
        <p:nvSpPr>
          <p:cNvPr id="17" name="Text 11"/>
          <p:cNvSpPr/>
          <p:nvPr/>
        </p:nvSpPr>
        <p:spPr>
          <a:xfrm>
            <a:off x="11147703" y="3446026"/>
            <a:ext cx="237220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Groceries</a:t>
            </a:r>
            <a:endParaRPr lang="en-US" sz="2200" dirty="0"/>
          </a:p>
        </p:txBody>
      </p:sp>
      <p:sp>
        <p:nvSpPr>
          <p:cNvPr id="18" name="Text 12"/>
          <p:cNvSpPr/>
          <p:nvPr/>
        </p:nvSpPr>
        <p:spPr>
          <a:xfrm>
            <a:off x="11147703" y="3936444"/>
            <a:ext cx="237220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Fairly distributed sales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981</TotalTime>
  <Words>485</Words>
  <Application>Microsoft Office PowerPoint</Application>
  <PresentationFormat>Custom</PresentationFormat>
  <Paragraphs>121</Paragraphs>
  <Slides>13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Montserrat</vt:lpstr>
      <vt:lpstr>Arial</vt:lpstr>
      <vt:lpstr>Heebo Light</vt:lpstr>
      <vt:lpstr>Sora Medium</vt:lpstr>
      <vt:lpstr>Noto Sans TC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IT</cp:lastModifiedBy>
  <cp:revision>4</cp:revision>
  <dcterms:created xsi:type="dcterms:W3CDTF">2025-05-15T11:04:15Z</dcterms:created>
  <dcterms:modified xsi:type="dcterms:W3CDTF">2025-05-16T03:26:35Z</dcterms:modified>
</cp:coreProperties>
</file>